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30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0" y="-2695433"/>
            <a:ext cx="12737910" cy="9553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7BA9-C14A-407C-BAE6-B3A8122AE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9"/>
            <a:ext cx="12192000" cy="696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772031"/>
            <a:ext cx="3193578" cy="285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87" y="0"/>
            <a:ext cx="39338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72" y="0"/>
            <a:ext cx="2351627" cy="108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20"/>
            <a:ext cx="12192000" cy="131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208">
            <a:off x="9360672" y="1836971"/>
            <a:ext cx="1161820" cy="164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0" y="1"/>
            <a:ext cx="12192000" cy="805218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3"/>
          </p:cNvCxnSpPr>
          <p:nvPr userDrawn="1"/>
        </p:nvCxnSpPr>
        <p:spPr>
          <a:xfrm flipH="1">
            <a:off x="6086902" y="805219"/>
            <a:ext cx="9098" cy="6196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76716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8" y="0"/>
            <a:ext cx="1815152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4CC7-514C-49F5-9269-9D0E574FA38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465662"/>
            <a:ext cx="10620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+mj-lt"/>
              </a:rPr>
              <a:t>CHỦ ĐỀ:</a:t>
            </a:r>
            <a:endParaRPr lang="en-US" sz="6000" b="1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6000" b="1" smtClean="0">
                <a:solidFill>
                  <a:srgbClr val="0000CC"/>
                </a:solidFill>
                <a:latin typeface="+mj-lt"/>
              </a:rPr>
              <a:t>Biến đổi đơn giản biểu thức chứa căn bậc hai </a:t>
            </a:r>
            <a:endParaRPr lang="en-US" sz="6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014788"/>
            <a:ext cx="624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TIẾT 10: LUYỆN TẬP 1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560" y="125124"/>
            <a:ext cx="10478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KHỞI </a:t>
            </a:r>
            <a:r>
              <a:rPr lang="en-US" sz="4400" b="1" smtClean="0">
                <a:solidFill>
                  <a:schemeClr val="bg1"/>
                </a:solidFill>
              </a:rPr>
              <a:t>ĐỘNG: NHẮC LẠI KIẾN THỨC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0" y="1551458"/>
            <a:ext cx="11623937" cy="52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682" y="0"/>
            <a:ext cx="985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Dạng 1: Thực hiện phép tính</a:t>
            </a:r>
            <a:endParaRPr lang="en-US" sz="44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42379" y="902756"/>
                <a:ext cx="4827148" cy="88043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0000CC"/>
                    </a:solidFill>
                  </a:rPr>
                  <a:t>Với hai biểu thức A, B mà B ≥ 0</a:t>
                </a:r>
              </a:p>
              <a:p>
                <a:r>
                  <a:rPr lang="en-US" sz="2400">
                    <a:solidFill>
                      <a:srgbClr val="0000CC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endParaRPr lang="en-US" sz="2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9" y="902756"/>
                <a:ext cx="4827148" cy="880434"/>
              </a:xfrm>
              <a:prstGeom prst="rect">
                <a:avLst/>
              </a:prstGeom>
              <a:blipFill>
                <a:blip r:embed="rId2"/>
                <a:stretch>
                  <a:fillRect l="-1629" t="-2649" b="-1258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1930686"/>
            <a:ext cx="60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Bài 43/trang 27 SGK: </a:t>
            </a:r>
          </a:p>
          <a:p>
            <a:r>
              <a:rPr lang="en-US" sz="3200" smtClean="0">
                <a:solidFill>
                  <a:srgbClr val="0000CC"/>
                </a:solidFill>
              </a:rPr>
              <a:t>Đưa thừa số ra ngoài dấu căn </a:t>
            </a:r>
            <a:endParaRPr lang="en-US" sz="32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007904"/>
                <a:ext cx="6054436" cy="118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−0,05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28800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7.63.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7904"/>
                <a:ext cx="6054436" cy="1188018"/>
              </a:xfrm>
              <a:prstGeom prst="rect">
                <a:avLst/>
              </a:prstGeom>
              <a:blipFill>
                <a:blip r:embed="rId3"/>
                <a:stretch>
                  <a:fillRect l="-2518" t="-3077" b="-1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06836" y="902756"/>
            <a:ext cx="105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Giải</a:t>
            </a:r>
            <a:endParaRPr lang="en-US" sz="3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206836" y="1514322"/>
                <a:ext cx="6054436" cy="286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−0,05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28800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=−0,05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2.14400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=−0,05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2.(120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=−0,05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.120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=−6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36" y="1514322"/>
                <a:ext cx="6054436" cy="2868606"/>
              </a:xfrm>
              <a:prstGeom prst="rect">
                <a:avLst/>
              </a:prstGeom>
              <a:blipFill>
                <a:blip r:embed="rId4"/>
                <a:stretch>
                  <a:fillRect l="-2518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06836" y="4382928"/>
                <a:ext cx="6054436" cy="22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e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7.63.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7.7.9.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=7.3.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=21.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36" y="4382928"/>
                <a:ext cx="6054436" cy="2238883"/>
              </a:xfrm>
              <a:prstGeom prst="rect">
                <a:avLst/>
              </a:prstGeom>
              <a:blipFill>
                <a:blip r:embed="rId5"/>
                <a:stretch>
                  <a:fillRect l="-2518" t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1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682" y="0"/>
            <a:ext cx="985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Dạng 1: Thực hiện phép tính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38" y="2490530"/>
            <a:ext cx="605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Bài 44/trang 27 SGK: </a:t>
            </a:r>
          </a:p>
          <a:p>
            <a:r>
              <a:rPr lang="en-US" sz="3200" smtClean="0">
                <a:solidFill>
                  <a:srgbClr val="0000CC"/>
                </a:solidFill>
              </a:rPr>
              <a:t>Đưa thừa số vào trong dấu căn </a:t>
            </a:r>
            <a:endParaRPr lang="en-US" sz="32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95682" y="3883962"/>
                <a:ext cx="6054436" cy="179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2" y="3883962"/>
                <a:ext cx="6054436" cy="1793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08617" y="726264"/>
            <a:ext cx="105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Giải</a:t>
            </a:r>
            <a:endParaRPr lang="en-US" sz="3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054436" y="1401869"/>
                <a:ext cx="6054436" cy="328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b="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36" y="1401869"/>
                <a:ext cx="6054436" cy="3287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06836" y="4405745"/>
                <a:ext cx="4641273" cy="209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:endParaRPr lang="en-US" sz="32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36" y="4405745"/>
                <a:ext cx="4641273" cy="209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34829" y="944562"/>
                <a:ext cx="5652655" cy="79034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0000CC"/>
                    </a:solidFill>
                  </a:rPr>
                  <a:t>+ Với A ≥ 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2000" smtClean="0">
                    <a:solidFill>
                      <a:srgbClr val="0000CC"/>
                    </a:solidFill>
                  </a:rPr>
                  <a:t>  </a:t>
                </a:r>
              </a:p>
              <a:p>
                <a:pPr algn="ctr"/>
                <a:r>
                  <a:rPr lang="en-US" sz="2000">
                    <a:solidFill>
                      <a:srgbClr val="0000CC"/>
                    </a:solidFill>
                  </a:rPr>
                  <a:t>+ Với A </a:t>
                </a:r>
                <a:r>
                  <a:rPr lang="en-US" sz="2000" smtClean="0">
                    <a:solidFill>
                      <a:srgbClr val="0000CC"/>
                    </a:solidFill>
                  </a:rPr>
                  <a:t>&lt; </a:t>
                </a:r>
                <a:r>
                  <a:rPr lang="en-US" sz="2000">
                    <a:solidFill>
                      <a:srgbClr val="0000CC"/>
                    </a:solidFill>
                  </a:rPr>
                  <a:t>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9" y="944562"/>
                <a:ext cx="5652655" cy="790345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73" y="0"/>
            <a:ext cx="985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Dạng 2: So sánh</a:t>
            </a:r>
            <a:endParaRPr lang="en-US" sz="44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4829" y="944562"/>
                <a:ext cx="5652655" cy="79034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0000CC"/>
                    </a:solidFill>
                  </a:rPr>
                  <a:t>+ Với A ≥ 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2000" smtClean="0">
                    <a:solidFill>
                      <a:srgbClr val="0000CC"/>
                    </a:solidFill>
                  </a:rPr>
                  <a:t>  </a:t>
                </a:r>
              </a:p>
              <a:p>
                <a:pPr algn="ctr"/>
                <a:r>
                  <a:rPr lang="en-US" sz="2000">
                    <a:solidFill>
                      <a:srgbClr val="0000CC"/>
                    </a:solidFill>
                  </a:rPr>
                  <a:t>+ Với A </a:t>
                </a:r>
                <a:r>
                  <a:rPr lang="en-US" sz="2000" smtClean="0">
                    <a:solidFill>
                      <a:srgbClr val="0000CC"/>
                    </a:solidFill>
                  </a:rPr>
                  <a:t>&lt; </a:t>
                </a:r>
                <a:r>
                  <a:rPr lang="en-US" sz="2000">
                    <a:solidFill>
                      <a:srgbClr val="0000CC"/>
                    </a:solidFill>
                  </a:rPr>
                  <a:t>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9" y="944562"/>
                <a:ext cx="5652655" cy="790345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1851727"/>
                <a:ext cx="6054436" cy="128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0000CC"/>
                    </a:solidFill>
                  </a:rPr>
                  <a:t>Bài 45/trang 27 SGK: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So sánh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7 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à 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 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1727"/>
                <a:ext cx="6054436" cy="1283236"/>
              </a:xfrm>
              <a:prstGeom prst="rect">
                <a:avLst/>
              </a:prstGeom>
              <a:blipFill>
                <a:blip r:embed="rId3"/>
                <a:stretch>
                  <a:fillRect l="-2518" t="-619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85987" y="3134963"/>
            <a:ext cx="105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Giải</a:t>
            </a:r>
            <a:endParaRPr lang="en-US" sz="3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1715" y="3719738"/>
                <a:ext cx="6054436" cy="282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7 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à 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7=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9.5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 49&gt;45)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 smtClean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15" y="3719738"/>
                <a:ext cx="6054436" cy="2824491"/>
              </a:xfrm>
              <a:prstGeom prst="rect">
                <a:avLst/>
              </a:prstGeom>
              <a:blipFill>
                <a:blip r:embed="rId4"/>
                <a:stretch>
                  <a:fillRect l="-2618" t="-1078" b="-5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66151" y="1139195"/>
                <a:ext cx="6054436" cy="5482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Ta có :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.150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&lt;6=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51" y="1139195"/>
                <a:ext cx="6054436" cy="5482591"/>
              </a:xfrm>
              <a:prstGeom prst="rect">
                <a:avLst/>
              </a:prstGeom>
              <a:blipFill>
                <a:blip r:embed="rId5"/>
                <a:stretch>
                  <a:fillRect l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2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73" y="0"/>
            <a:ext cx="985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Dạng 3: Rút gọn biểu thức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555"/>
            <a:ext cx="4900613" cy="1294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2438727"/>
            <a:ext cx="4404014" cy="37231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881328" y="2272470"/>
            <a:ext cx="0" cy="44699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81328" y="1184317"/>
                <a:ext cx="7945826" cy="509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</a:rPr>
                  <a:t>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000" b="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1)(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3)(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</m:oMath>
                </a14:m>
                <a:r>
                  <a:rPr lang="en-US" sz="3000" b="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3−1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3−9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b="0" smtClean="0">
                  <a:solidFill>
                    <a:srgbClr val="0000CC"/>
                  </a:solidFill>
                </a:endParaRP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b="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US" sz="3000" b="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 </a:t>
                </a:r>
                <a:r>
                  <a:rPr lang="en-US" sz="30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−2 −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−2−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3000" b="0" smtClean="0">
                  <a:solidFill>
                    <a:srgbClr val="0000CC"/>
                  </a:solidFill>
                </a:endParaRPr>
              </a:p>
              <a:p>
                <a:r>
                  <a:rPr lang="en-US" sz="3000" b="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3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−2−2−3</m:t>
                        </m:r>
                      </m:e>
                    </m:d>
                  </m:oMath>
                </a14:m>
                <a:endParaRPr lang="en-US" sz="3000" b="0" smtClean="0">
                  <a:solidFill>
                    <a:srgbClr val="0000CC"/>
                  </a:solidFill>
                </a:endParaRPr>
              </a:p>
              <a:p>
                <a:r>
                  <a:rPr lang="en-US" sz="3000" b="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 0+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3000" b="0" smtClean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28" y="1184317"/>
                <a:ext cx="7945826" cy="5096395"/>
              </a:xfrm>
              <a:prstGeom prst="rect">
                <a:avLst/>
              </a:prstGeom>
              <a:blipFill>
                <a:blip r:embed="rId4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29201" y="6233923"/>
            <a:ext cx="667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Các em ghi lại câu 2 và 3 để về nhà làm nhé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1" y="185786"/>
            <a:ext cx="622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Hướng dẫn về nhà: 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910" y="983673"/>
            <a:ext cx="9379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</a:rPr>
              <a:t>+ Xem lại các bài đã học</a:t>
            </a:r>
          </a:p>
          <a:p>
            <a:r>
              <a:rPr lang="en-US" sz="3200" smtClean="0">
                <a:solidFill>
                  <a:srgbClr val="0000CC"/>
                </a:solidFill>
              </a:rPr>
              <a:t>+ Làm các bài tập: 52; 53; 54 SGK trang 30</a:t>
            </a:r>
          </a:p>
          <a:p>
            <a:r>
              <a:rPr lang="en-US" sz="3200" smtClean="0">
                <a:solidFill>
                  <a:srgbClr val="0000CC"/>
                </a:solidFill>
              </a:rPr>
              <a:t>+ Chuẩn bị tiết sau Luyện tập 2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60" y="2704889"/>
            <a:ext cx="10963242" cy="40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207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2020-06-12T02:57:42Z</dcterms:created>
  <dcterms:modified xsi:type="dcterms:W3CDTF">2021-10-13T11:15:59Z</dcterms:modified>
</cp:coreProperties>
</file>